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5"/>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13" r:id="rId18"/>
    <p:sldId id="310" r:id="rId19"/>
    <p:sldId id="314" r:id="rId20"/>
    <p:sldId id="315" r:id="rId21"/>
    <p:sldId id="316" r:id="rId22"/>
    <p:sldId id="318" r:id="rId23"/>
    <p:sldId id="2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5" autoAdjust="0"/>
    <p:restoredTop sz="84676" autoAdjust="0"/>
  </p:normalViewPr>
  <p:slideViewPr>
    <p:cSldViewPr snapToGrid="0">
      <p:cViewPr varScale="1">
        <p:scale>
          <a:sx n="69" d="100"/>
          <a:sy n="69"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b="0" i="0" dirty="0">
                <a:solidFill>
                  <a:srgbClr val="374151"/>
                </a:solidFill>
                <a:effectLst/>
                <a:latin typeface="+mn-lt"/>
              </a:rPr>
              <a:t>The Launchpad includes a button for </a:t>
            </a:r>
            <a:endParaRPr lang="en-US" dirty="0"/>
          </a:p>
          <a:p>
            <a:r>
              <a:rPr lang="en-US" dirty="0"/>
              <a:t>5. </a:t>
            </a:r>
            <a:r>
              <a:rPr lang="en-US" sz="1200" b="0" i="0" dirty="0">
                <a:solidFill>
                  <a:srgbClr val="374151"/>
                </a:solidFill>
                <a:effectLst/>
                <a:latin typeface="+mn-lt"/>
              </a:rPr>
              <a:t>showing likelihood of working for similar issues in future.</a:t>
            </a:r>
          </a:p>
          <a:p>
            <a:r>
              <a:rPr lang="en-US" sz="1200" b="0" i="0" dirty="0">
                <a:solidFill>
                  <a:srgbClr val="374151"/>
                </a:solidFill>
                <a:effectLst/>
                <a:latin typeface="+mn-lt"/>
              </a:rPr>
              <a:t>6. Capability To Create Jira Automatically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17</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 how to resolve problems and identifying the appropriate person to assign the issue 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suggests previously successful solutions that do not require any changes to the code.</a:t>
            </a:r>
            <a:endParaRPr lang="en-US" dirty="0">
              <a:solidFill>
                <a:srgbClr val="37415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help businesses optimize their performance, 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a:solidFill>
                  <a:srgbClr val="172B4D"/>
                </a:solidFill>
                <a:latin typeface="+mn-lt"/>
              </a:rPr>
              <a:t>Other scripting </a:t>
            </a:r>
            <a:r>
              <a:rPr lang="en-US" sz="2000" dirty="0">
                <a:solidFill>
                  <a:srgbClr val="172B4D"/>
                </a:solidFill>
                <a:latin typeface="+mn-lt"/>
              </a:rPr>
              <a:t>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183728412"/>
              </p:ext>
            </p:extLst>
          </p:nvPr>
        </p:nvGraphicFramePr>
        <p:xfrm>
          <a:off x="844551"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1756621619"/>
              </p:ext>
            </p:extLst>
          </p:nvPr>
        </p:nvGraphicFramePr>
        <p:xfrm>
          <a:off x="844550" y="1884461"/>
          <a:ext cx="10502898" cy="1398931"/>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2212643010"/>
              </p:ext>
            </p:extLst>
          </p:nvPr>
        </p:nvGraphicFramePr>
        <p:xfrm>
          <a:off x="844550" y="3300860"/>
          <a:ext cx="10502898" cy="2778196"/>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algn="ctr" fontAlgn="base"/>
                      <a:r>
                        <a:rPr lang="en-US" sz="1400" b="1" dirty="0">
                          <a:solidFill>
                            <a:schemeClr val="tx1"/>
                          </a:solidFill>
                          <a:effectLst/>
                        </a:rPr>
                        <a:t>(each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4151360079"/>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2388320394"/>
              </p:ext>
            </p:extLst>
          </p:nvPr>
        </p:nvGraphicFramePr>
        <p:xfrm>
          <a:off x="844550" y="1884379"/>
          <a:ext cx="10502898" cy="1320079"/>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88820649"/>
              </p:ext>
            </p:extLst>
          </p:nvPr>
        </p:nvGraphicFramePr>
        <p:xfrm>
          <a:off x="844551" y="3211629"/>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 (each Issue)</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1845346256"/>
              </p:ext>
            </p:extLst>
          </p:nvPr>
        </p:nvGraphicFramePr>
        <p:xfrm>
          <a:off x="844550" y="4757684"/>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Hrs.: 10*2*8 = 160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dirty="0">
                <a:solidFill>
                  <a:srgbClr val="374151"/>
                </a:solidFill>
              </a:rPr>
              <a:t>Customers to analyze diagnostics without uploading anything.</a:t>
            </a:r>
            <a:endParaRPr lang="en-US" sz="2000" dirty="0">
              <a:solidFill>
                <a:srgbClr val="172B4D"/>
              </a:solidFill>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3996924E-8079-E011-F3B6-B40E10F21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8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080" y="3429000"/>
            <a:ext cx="1736656"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572736" y="1227323"/>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572736" y="3929391"/>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GitHub Repository</a:t>
            </a:r>
          </a:p>
          <a:p>
            <a:endParaRPr lang="en-US" dirty="0">
              <a:latin typeface="+mn-lt"/>
            </a:endParaRPr>
          </a:p>
          <a:p>
            <a:r>
              <a:rPr lang="en-US" dirty="0">
                <a:latin typeface="+mn-lt"/>
              </a:rPr>
              <a:t>Future Scope</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20" end="20"/>
                                            </p:txEl>
                                          </p:spTgt>
                                        </p:tgtEl>
                                        <p:attrNameLst>
                                          <p:attrName>style.visibility</p:attrName>
                                        </p:attrNameLst>
                                      </p:cBhvr>
                                      <p:to>
                                        <p:strVal val="visible"/>
                                      </p:to>
                                    </p:set>
                                    <p:animEffect transition="in" filter="fade">
                                      <p:cBhvr>
                                        <p:cTn id="84" dur="500"/>
                                        <p:tgtEl>
                                          <p:spTgt spid="10">
                                            <p:txEl>
                                              <p:pRg st="20" end="20"/>
                                            </p:txEl>
                                          </p:spTgt>
                                        </p:tgtEl>
                                      </p:cBhvr>
                                    </p:animEffect>
                                    <p:anim calcmode="lin" valueType="num">
                                      <p:cBhvr>
                                        <p:cTn id="85"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DNAX is a tool that assists Customer &amp; NCR personnel by providing guidance.</a:t>
            </a:r>
          </a:p>
          <a:p>
            <a:endParaRPr lang="en-US" dirty="0"/>
          </a:p>
          <a:p>
            <a:r>
              <a:rPr lang="en-US" dirty="0"/>
              <a:t>Notifies customers &amp; NCR about NCR-related issues.</a:t>
            </a:r>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pPr marL="0" indent="0">
              <a:buNone/>
            </a:pPr>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anim calcmode="lin" valueType="num">
                                      <p:cBhvr>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anim calcmode="lin" valueType="num">
                                      <p:cBhvr>
                                        <p:cTn id="36"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anim calcmode="lin" valueType="num">
                                      <p:cBhvr>
                                        <p:cTn id="43"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2" end="12"/>
                                            </p:txEl>
                                          </p:spTgt>
                                        </p:tgtEl>
                                        <p:attrNameLst>
                                          <p:attrName>style.visibility</p:attrName>
                                        </p:attrNameLst>
                                      </p:cBhvr>
                                      <p:to>
                                        <p:strVal val="visible"/>
                                      </p:to>
                                    </p:set>
                                    <p:animEffect transition="in" filter="fade">
                                      <p:cBhvr>
                                        <p:cTn id="49" dur="500"/>
                                        <p:tgtEl>
                                          <p:spTgt spid="9">
                                            <p:txEl>
                                              <p:pRg st="12" end="12"/>
                                            </p:txEl>
                                          </p:spTgt>
                                        </p:tgtEl>
                                      </p:cBhvr>
                                    </p:animEffect>
                                    <p:anim calcmode="lin" valueType="num">
                                      <p:cBhvr>
                                        <p:cTn id="50"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xEl>
                                              <p:pRg st="14" end="14"/>
                                            </p:txEl>
                                          </p:spTgt>
                                        </p:tgtEl>
                                        <p:attrNameLst>
                                          <p:attrName>style.visibility</p:attrName>
                                        </p:attrNameLst>
                                      </p:cBhvr>
                                      <p:to>
                                        <p:strVal val="visible"/>
                                      </p:to>
                                    </p:set>
                                    <p:animEffect transition="in" filter="fade">
                                      <p:cBhvr>
                                        <p:cTn id="56" dur="500"/>
                                        <p:tgtEl>
                                          <p:spTgt spid="9">
                                            <p:txEl>
                                              <p:pRg st="14" end="14"/>
                                            </p:txEl>
                                          </p:spTgt>
                                        </p:tgtEl>
                                      </p:cBhvr>
                                    </p:animEffect>
                                    <p:anim calcmode="lin" valueType="num">
                                      <p:cBhvr>
                                        <p:cTn id="57"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p:cTn id="58" dur="500" fill="hold"/>
                                        <p:tgtEl>
                                          <p:spTgt spid="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0F4021-79BA-40BC-9AEF-F747C5F4A336}">
  <ds:schemaRefs>
    <ds:schemaRef ds:uri="http://schemas.microsoft.com/sharepoint/v3/contenttype/forms"/>
  </ds:schemaRefs>
</ds:datastoreItem>
</file>

<file path=customXml/itemProps2.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18552</TotalTime>
  <Words>1602</Words>
  <Application>Microsoft Office PowerPoint</Application>
  <PresentationFormat>Widescreen</PresentationFormat>
  <Paragraphs>300</Paragraphs>
  <Slides>19</Slides>
  <Notes>14</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With/without our tool : A Matrix co-relation</vt:lpstr>
      <vt:lpstr>With/without our tool : A Matrix co-relation</vt:lpstr>
      <vt:lpstr>Prototype/Demo  (Scenario 1: Customer Mode)</vt:lpstr>
      <vt:lpstr>Prototype/Demo  (Scenario 2: L3 Team Mode)</vt:lpstr>
      <vt:lpstr>Future Scope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138</cp:revision>
  <dcterms:created xsi:type="dcterms:W3CDTF">2020-10-20T09:40:45Z</dcterms:created>
  <dcterms:modified xsi:type="dcterms:W3CDTF">2023-04-22T15:47:10Z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